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Inter" panose="020B0604020202020204" charset="0"/>
      <p:regular r:id="rId44"/>
      <p:bold r:id="rId45"/>
      <p:italic r:id="rId46"/>
      <p:boldItalic r:id="rId47"/>
    </p:embeddedFont>
    <p:embeddedFont>
      <p:font typeface="Play" panose="020B0604020202020204" charset="0"/>
      <p:regular r:id="rId48"/>
      <p:bold r:id="rId49"/>
    </p:embeddedFont>
    <p:embeddedFont>
      <p:font typeface="Rockwell" panose="02060603020205020403" pitchFamily="18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D Tech" initials="" lastIdx="2" clrIdx="0"/>
  <p:cmAuthor id="1" name="BOD President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9B245E-F126-4F10-8194-4941BDDCA631}">
  <a:tblStyle styleId="{139B245E-F126-4F10-8194-4941BDDCA6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3FB852-272A-4DE2-B5CA-91A99C4243C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861C9E-DCCD-4FF7-9B96-54CA4ABC2502}" styleName="Table_2">
    <a:wholeTbl>
      <a:tcTxStyle b="off" i="off">
        <a:font>
          <a:latin typeface="Rockwell"/>
          <a:ea typeface="Rockwell"/>
          <a:cs typeface="Rockwel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E7E6"/>
          </a:solidFill>
        </a:fill>
      </a:tcStyle>
    </a:wholeTbl>
    <a:band1H>
      <a:tcTxStyle/>
      <a:tcStyle>
        <a:tcBdr/>
        <a:fill>
          <a:solidFill>
            <a:srgbClr val="FCCB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CB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2-08T16:09:40.698" idx="1">
    <p:pos x="6000" y="0"/>
    <p:text>💭Thoughts on talking points
❓Bullet 1: Has the pumper been delivered?  If not, what is the current status and will it be delivered by year end.
❓Bullet 2: What are the possible needs that do not exist today?
❓Bullet 3: How is this impacted now that there is no longer a major fundraising effort for the department?  How is this  impacted by the potential future expansion of a satellite station?</p:text>
  </p:cm>
  <p:cm authorId="1" dt="2025-12-08T16:09:40.698" idx="1">
    <p:pos x="6000" y="0"/>
    <p:text>Wendee, Still awaiting the pumper.  
Expecting 4-story hotels; Liberty project at Seaside will have 4-story buildings
We continue to work with the Town to build our and their reserves.  We'll factor in the 3rd station, if we decide to do that.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2-08T16:12:43.430" idx="2">
    <p:pos x="6000" y="0"/>
    <p:text>❓Bullet 2:  Do we want to send them to the Form OR do we want to send them to a page that gives them more information about joining before they submit a form?</p:text>
  </p:cm>
  <p:cm authorId="1" dt="2025-12-08T16:12:43.430" idx="2">
    <p:pos x="6000" y="0"/>
    <p:text>The 2nd bullet leads to the website for more info.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322912a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a322912a6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a322912a6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322912a6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a322912a66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a322912a66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683935c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a683935c8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3a683935c8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ea33d85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aea33d853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3aea33d853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683935c8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a683935c8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3a683935c8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21092cd25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21092cd25_1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a21092cd25_1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a21092cd2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a21092cd25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3a21092cd25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a49c721bd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a49c721bd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3a49c721bde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21092cd25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a21092cd25_1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a21092cd25_1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a21092cd25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a21092cd25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a21092cd25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a21092cd25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a21092cd25_1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a21092cd25_1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21092cd25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21092cd25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3a21092cd25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9307ee7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9307ee7f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399307ee7f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99307ee7f2_1_1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399307ee7f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99307ee7f2_2_0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99307ee7f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9307ee7f2_2_673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399307ee7f2_2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99307ee7f2_2_339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399307ee7f2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9307ee7f2_0_5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99307ee7f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99307ee7f2_0_344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399307ee7f2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99307ee7f2_0_1023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99307ee7f2_0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9307ee7f2_0_687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399307ee7f2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99307ee7f2_0_1357:notes"/>
          <p:cNvSpPr txBox="1">
            <a:spLocks noGrp="1"/>
          </p:cNvSpPr>
          <p:nvPr>
            <p:ph type="body" idx="1"/>
          </p:nvPr>
        </p:nvSpPr>
        <p:spPr>
          <a:xfrm>
            <a:off x="685187" y="4400376"/>
            <a:ext cx="54876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99307ee7f2_0_1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713" y="1142614"/>
            <a:ext cx="5438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r>
              <a:rPr lang="en-US" sz="3100" b="1">
                <a:solidFill>
                  <a:srgbClr val="1F5C99"/>
                </a:solidFill>
              </a:rPr>
              <a:t>TALKING POINTS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br>
              <a:rPr lang="en-US" sz="3100" b="1">
                <a:solidFill>
                  <a:srgbClr val="1F5C99"/>
                </a:solidFill>
              </a:rPr>
            </a:br>
            <a:r>
              <a:rPr lang="en-US" sz="3100" b="1">
                <a:solidFill>
                  <a:srgbClr val="1F5C99"/>
                </a:solidFill>
              </a:rPr>
              <a:t>1. Expand Recruitment Beyond St. James Plantation</a:t>
            </a:r>
            <a:endParaRPr/>
          </a:p>
          <a:p>
            <a:pPr marL="274320" lvl="1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/>
              <a:t>Recruit volunteers from new northern developments and the Rural Fire District, with emphasis on EMS roles to meet rising call volumes.</a:t>
            </a:r>
            <a:br>
              <a:rPr lang="en-US" sz="2300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r>
              <a:rPr lang="en-US" sz="3100" b="1">
                <a:solidFill>
                  <a:srgbClr val="1F5C99"/>
                </a:solidFill>
              </a:rPr>
              <a:t>2. Enable Direct Response for Rural Volunteers</a:t>
            </a:r>
            <a:endParaRPr/>
          </a:p>
          <a:p>
            <a:pPr marL="274320" lvl="1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/>
              <a:t>Allow rural and development-area members to respond directly to incidents and expand Fire Police coverage beyond the gates.</a:t>
            </a:r>
            <a:br>
              <a:rPr lang="en-US" sz="2300"/>
            </a:b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r>
              <a:rPr lang="en-US" sz="3100" b="1">
                <a:solidFill>
                  <a:srgbClr val="1F5C99"/>
                </a:solidFill>
              </a:rPr>
              <a:t>3. Infrastructure &amp; Facilities Planning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/>
              <a:t>Develop a satellite facility, evaluate a future northern station, and improve access through Gate 5 for faster rural response times.</a:t>
            </a:r>
            <a:br>
              <a:rPr lang="en-US" sz="2300"/>
            </a:b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r>
              <a:rPr lang="en-US" sz="3100" b="1">
                <a:solidFill>
                  <a:srgbClr val="1F5C99"/>
                </a:solidFill>
              </a:rPr>
              <a:t>4. Maintain Financial Stability</a:t>
            </a:r>
            <a:endParaRPr/>
          </a:p>
          <a:p>
            <a:pPr marL="27432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/>
              <a:t>Sustain funding partnerships, use county fees and grants, continue fundraising, and build capital reserves for future equipment.</a:t>
            </a:r>
            <a:br>
              <a:rPr lang="en-US" sz="2300"/>
            </a:b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100"/>
              <a:buFont typeface="Arial"/>
              <a:buNone/>
            </a:pPr>
            <a:r>
              <a:rPr lang="en-US" sz="3100" b="1">
                <a:solidFill>
                  <a:srgbClr val="1F5C99"/>
                </a:solidFill>
              </a:rPr>
              <a:t>5. Equipment &amp; Vehicles</a:t>
            </a:r>
            <a:endParaRPr/>
          </a:p>
          <a:p>
            <a:pPr marL="27432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/>
              <a:t>Replace key apparatus on schedule to meet operational demands without adding unplanned vehicle purchases.</a:t>
            </a:r>
            <a:endParaRPr/>
          </a:p>
          <a:p>
            <a:pPr marL="274320" lvl="1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21092cd25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a21092cd25_1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3a21092cd25_1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2bba10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a2bba105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a2bba1052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21092cd2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a21092cd25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a21092cd25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9307ee7f2_0_1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9307ee7f2_0_16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99307ee7f2_0_16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3" descr="A blue circle with yellow text and black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9358" y="4922247"/>
            <a:ext cx="1124442" cy="13568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4" descr="A blue circle with yellow text and black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9358" y="4922247"/>
            <a:ext cx="1124442" cy="13568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5" descr="A blue circle with yellow text and black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9358" y="4922247"/>
            <a:ext cx="1124442" cy="13568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6" descr="A blue circle with yellow text and black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9358" y="4922247"/>
            <a:ext cx="1124442" cy="13568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p7" descr="A blue circle with yellow text and black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9358" y="4922247"/>
            <a:ext cx="1124442" cy="13568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jamesfire.org/5-year-pla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6.png"/><Relationship Id="rId4" Type="http://schemas.openxmlformats.org/officeDocument/2006/relationships/hyperlink" Target="https://stjamesfire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/>
        </p:nvSpPr>
        <p:spPr>
          <a:xfrm>
            <a:off x="2472223" y="1100430"/>
            <a:ext cx="8262037" cy="176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Inter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St. James Fire Department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3200" b="1" i="0" u="none" strike="noStrike" cap="none">
                <a:solidFill>
                  <a:srgbClr val="074470"/>
                </a:solidFill>
                <a:latin typeface="Inter"/>
                <a:ea typeface="Inter"/>
                <a:cs typeface="Inter"/>
                <a:sym typeface="Inter"/>
              </a:rPr>
              <a:t>Annual Meeting 2025</a:t>
            </a:r>
            <a:endParaRPr sz="2800" b="1" i="0" u="none" strike="noStrike" cap="none">
              <a:solidFill>
                <a:srgbClr val="0744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62" name="Google Shape;62;p8"/>
          <p:cNvGrpSpPr/>
          <p:nvPr/>
        </p:nvGrpSpPr>
        <p:grpSpPr>
          <a:xfrm>
            <a:off x="1874782" y="2940058"/>
            <a:ext cx="8442436" cy="2786270"/>
            <a:chOff x="1883979" y="3429000"/>
            <a:chExt cx="8442436" cy="2786270"/>
          </a:xfrm>
        </p:grpSpPr>
        <p:sp>
          <p:nvSpPr>
            <p:cNvPr id="63" name="Google Shape;63;p8"/>
            <p:cNvSpPr/>
            <p:nvPr/>
          </p:nvSpPr>
          <p:spPr>
            <a:xfrm>
              <a:off x="1883979" y="3429000"/>
              <a:ext cx="8442436" cy="2786270"/>
            </a:xfrm>
            <a:prstGeom prst="rect">
              <a:avLst/>
            </a:prstGeom>
            <a:solidFill>
              <a:srgbClr val="074470">
                <a:alpha val="2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" name="Google Shape;64;p8" descr="A group of men in red shirts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 l="19634" t="9428" r="18136" b="14254"/>
            <a:stretch/>
          </p:blipFill>
          <p:spPr>
            <a:xfrm>
              <a:off x="4866122" y="3679542"/>
              <a:ext cx="2478151" cy="2362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Google Shape;65;p8" descr="A blue circle with yellow text and black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105" y="651104"/>
            <a:ext cx="1779364" cy="21471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" name="Google Shape;6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5825" y="3192845"/>
            <a:ext cx="2886374" cy="2362225"/>
          </a:xfrm>
          <a:prstGeom prst="rect">
            <a:avLst/>
          </a:prstGeom>
          <a:solidFill>
            <a:srgbClr val="074470">
              <a:alpha val="24710"/>
            </a:srgbClr>
          </a:solidFill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4767" y="3190600"/>
            <a:ext cx="2886374" cy="23622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/>
          <p:nvPr/>
        </p:nvSpPr>
        <p:spPr>
          <a:xfrm>
            <a:off x="1859003" y="5744610"/>
            <a:ext cx="84426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A Professional Department Run By Volunteers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Key Initiatives in Detail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1165150" y="1586400"/>
            <a:ext cx="10381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Char char="•"/>
            </a:pPr>
            <a:r>
              <a:rPr lang="en-US" sz="3900"/>
              <a:t>See the complete 2026 - 2030 Plan at </a:t>
            </a:r>
            <a:r>
              <a:rPr lang="en-US" sz="3900" u="sng">
                <a:solidFill>
                  <a:schemeClr val="hlink"/>
                </a:solidFill>
                <a:hlinkClick r:id="rId3"/>
              </a:rPr>
              <a:t>https://stjamesfire.org/5-year-plan/</a:t>
            </a:r>
            <a:endParaRPr sz="3900"/>
          </a:p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•"/>
            </a:pPr>
            <a:r>
              <a:rPr lang="en-US" sz="3900"/>
              <a:t>Learn more about our department.  Go to </a:t>
            </a:r>
            <a:r>
              <a:rPr lang="en-US" sz="3900" u="sng">
                <a:solidFill>
                  <a:schemeClr val="hlink"/>
                </a:solidFill>
                <a:hlinkClick r:id="rId4"/>
              </a:rPr>
              <a:t>https://stjamesfire.org</a:t>
            </a:r>
            <a:r>
              <a:rPr lang="en-US" sz="3900"/>
              <a:t> </a:t>
            </a:r>
            <a:endParaRPr sz="3900"/>
          </a:p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Join our Department.  Click on our QR code to get an “I’m Interested” form.</a:t>
            </a:r>
            <a:endParaRPr sz="37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700"/>
          </a:p>
        </p:txBody>
      </p:sp>
      <p:pic>
        <p:nvPicPr>
          <p:cNvPr id="132" name="Google Shape;13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301" y="5121602"/>
            <a:ext cx="1497176" cy="149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Groundcover Sales Program Ends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After 20 years and $1 Million in net proceeds, the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Biennial Groundcover Sales program has ended.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Thanks to Program Managers John Goldsworth,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John Vandergrift, Tom Grillo, Earl Williams, Kirk Davis, Steve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Dillon and Dorothy Jaeger and 100s of volunteers for a great run!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			See January Cat-Tales for more information.</a:t>
            </a:r>
            <a:endParaRPr/>
          </a:p>
        </p:txBody>
      </p:sp>
      <p:pic>
        <p:nvPicPr>
          <p:cNvPr id="140" name="Google Shape;140;p18" title="Groundcover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300" y="4910899"/>
            <a:ext cx="2166374" cy="16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 title="Groundcover 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6612" y="1958739"/>
            <a:ext cx="2099799" cy="157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Extraordinary Service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938125" y="1843100"/>
            <a:ext cx="11185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371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	</a:t>
            </a:r>
            <a:r>
              <a:rPr lang="en-US" sz="4300" b="1" i="1"/>
              <a:t>Captain Bob Jensen, EMS</a:t>
            </a:r>
            <a:endParaRPr sz="4300" b="1" i="1"/>
          </a:p>
          <a:p>
            <a:pPr marL="1371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300" b="1" i="1"/>
              <a:t>			</a:t>
            </a:r>
            <a:r>
              <a:rPr lang="en-US" sz="3351"/>
              <a:t>Saving lives and preparing others for the future</a:t>
            </a:r>
            <a:endParaRPr sz="4851" b="1" i="1"/>
          </a:p>
          <a:p>
            <a:pPr marL="3200400" lvl="0" indent="-366721" algn="l" rtl="0">
              <a:spcBef>
                <a:spcPts val="1000"/>
              </a:spcBef>
              <a:spcAft>
                <a:spcPts val="0"/>
              </a:spcAft>
              <a:buSzPct val="70162"/>
              <a:buChar char="•"/>
            </a:pPr>
            <a:r>
              <a:rPr lang="en-US" sz="3351"/>
              <a:t>EMT since December 2018</a:t>
            </a:r>
            <a:endParaRPr sz="3351"/>
          </a:p>
          <a:p>
            <a:pPr marL="3200400" lvl="0" indent="-366721" algn="l" rtl="0">
              <a:spcBef>
                <a:spcPts val="0"/>
              </a:spcBef>
              <a:spcAft>
                <a:spcPts val="0"/>
              </a:spcAft>
              <a:buSzPct val="70162"/>
              <a:buChar char="•"/>
            </a:pPr>
            <a:r>
              <a:rPr lang="en-US" sz="3351"/>
              <a:t>LT in February 2021</a:t>
            </a:r>
            <a:endParaRPr sz="3351"/>
          </a:p>
          <a:p>
            <a:pPr marL="3200400" lvl="0" indent="-366721" algn="l" rtl="0">
              <a:spcBef>
                <a:spcPts val="0"/>
              </a:spcBef>
              <a:spcAft>
                <a:spcPts val="0"/>
              </a:spcAft>
              <a:buSzPct val="70162"/>
              <a:buChar char="•"/>
            </a:pPr>
            <a:r>
              <a:rPr lang="en-US" sz="3351"/>
              <a:t>CAPT in February 2022</a:t>
            </a:r>
            <a:endParaRPr sz="3351"/>
          </a:p>
          <a:p>
            <a:pPr marL="3200400" lvl="0" indent="-366721" algn="l" rtl="0">
              <a:spcBef>
                <a:spcPts val="0"/>
              </a:spcBef>
              <a:spcAft>
                <a:spcPts val="0"/>
              </a:spcAft>
              <a:buSzPct val="70162"/>
              <a:buChar char="•"/>
            </a:pPr>
            <a:r>
              <a:rPr lang="en-US" sz="3351"/>
              <a:t>CPR Instructor in St James &amp; Brunsco</a:t>
            </a:r>
            <a:endParaRPr sz="3351"/>
          </a:p>
          <a:p>
            <a:pPr marL="3200400" lvl="0" indent="-366721" algn="l" rtl="0">
              <a:spcBef>
                <a:spcPts val="0"/>
              </a:spcBef>
              <a:spcAft>
                <a:spcPts val="0"/>
              </a:spcAft>
              <a:buSzPct val="70162"/>
              <a:buChar char="•"/>
            </a:pPr>
            <a:r>
              <a:rPr lang="en-US" sz="3351"/>
              <a:t>Staff Instructor at BCC</a:t>
            </a:r>
            <a:endParaRPr sz="335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51"/>
              <a:t>						</a:t>
            </a:r>
            <a:r>
              <a:rPr lang="en-US"/>
              <a:t>			</a:t>
            </a:r>
            <a:endParaRPr/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 i="1"/>
              <a:t>Good Luck, Bob, and heartfelt thanks!</a:t>
            </a:r>
            <a:endParaRPr sz="3600" b="1" i="1"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132" y="1843088"/>
            <a:ext cx="24003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Extraordinary Service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459675" y="1478650"/>
            <a:ext cx="10515600" cy="518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 i="1"/>
          </a:p>
          <a:p>
            <a:pPr marL="1371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348" b="1" i="1"/>
              <a:t>Congratulations, John, and Thank You!</a:t>
            </a:r>
            <a:endParaRPr sz="4348" b="1" i="1"/>
          </a:p>
        </p:txBody>
      </p:sp>
      <p:sp>
        <p:nvSpPr>
          <p:cNvPr id="157" name="Google Shape;157;p20"/>
          <p:cNvSpPr txBox="1"/>
          <p:nvPr/>
        </p:nvSpPr>
        <p:spPr>
          <a:xfrm>
            <a:off x="3819650" y="1898074"/>
            <a:ext cx="7865400" cy="3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600" b="1" i="1">
                <a:solidFill>
                  <a:schemeClr val="dk1"/>
                </a:solidFill>
              </a:rPr>
              <a:t>John Dahill 2005 - 2025</a:t>
            </a:r>
            <a:endParaRPr sz="46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A Generation of Service and Commitment to St. James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Firefighter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Assistant Chief - Fire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Chief of the Department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901775" y="1677275"/>
            <a:ext cx="1782300" cy="3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159" name="Google Shape;159;p20" title="Dahill, John.jpg"/>
          <p:cNvPicPr preferRelativeResize="0"/>
          <p:nvPr/>
        </p:nvPicPr>
        <p:blipFill rotWithShape="1">
          <a:blip r:embed="rId3">
            <a:alphaModFix/>
          </a:blip>
          <a:srcRect b="7927"/>
          <a:stretch/>
        </p:blipFill>
        <p:spPr>
          <a:xfrm>
            <a:off x="980633" y="1928658"/>
            <a:ext cx="2558228" cy="353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38200" y="34108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Extraordinary Service</a:t>
            </a:r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706650" y="1772450"/>
            <a:ext cx="11485200" cy="469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600" b="1" i="1"/>
              <a:t>Brian Donohue  2000 - 2025</a:t>
            </a:r>
            <a:endParaRPr sz="4600" b="1" i="1"/>
          </a:p>
          <a:p>
            <a:pPr marL="2743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 Lifetime of Service to St. James</a:t>
            </a:r>
            <a:endParaRPr/>
          </a:p>
          <a:p>
            <a:pPr marL="36576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Firefighter</a:t>
            </a:r>
            <a:endParaRPr/>
          </a:p>
          <a:p>
            <a:pPr marL="36576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Driver</a:t>
            </a:r>
            <a:endParaRPr/>
          </a:p>
          <a:p>
            <a:pPr marL="36576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EMT</a:t>
            </a:r>
            <a:endParaRPr/>
          </a:p>
          <a:p>
            <a:pPr marL="36576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Asst Chief EMS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 i="1"/>
              <a:t>Congratulations, Brian, and thank you!</a:t>
            </a:r>
            <a:endParaRPr sz="3300" b="1" i="1"/>
          </a:p>
        </p:txBody>
      </p:sp>
      <p:pic>
        <p:nvPicPr>
          <p:cNvPr id="167" name="Google Shape;167;p21" title="Appreciation Dinner 2.jpeg"/>
          <p:cNvPicPr preferRelativeResize="0"/>
          <p:nvPr/>
        </p:nvPicPr>
        <p:blipFill rotWithShape="1">
          <a:blip r:embed="rId3">
            <a:alphaModFix/>
          </a:blip>
          <a:srcRect l="14210" t="12473" r="2587" b="15046"/>
          <a:stretch/>
        </p:blipFill>
        <p:spPr>
          <a:xfrm>
            <a:off x="828466" y="1933795"/>
            <a:ext cx="2803475" cy="325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838200" y="2866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Treasurer's Annual Report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200">
                <a:solidFill>
                  <a:srgbClr val="00B050"/>
                </a:solidFill>
              </a:rPr>
              <a:t>$</a:t>
            </a:r>
            <a:endParaRPr sz="7200">
              <a:solidFill>
                <a:srgbClr val="00B050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200" b="1">
                <a:solidFill>
                  <a:srgbClr val="00B050"/>
                </a:solidFill>
              </a:rPr>
              <a:t>Show Me The Money</a:t>
            </a:r>
            <a:endParaRPr sz="7200" b="1">
              <a:solidFill>
                <a:srgbClr val="00B050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200">
                <a:solidFill>
                  <a:srgbClr val="00B050"/>
                </a:solidFill>
              </a:rPr>
              <a:t>June 30, 2025</a:t>
            </a:r>
            <a:endParaRPr sz="7200">
              <a:solidFill>
                <a:srgbClr val="00B05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Treasurer's Annual Report</a:t>
            </a: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600">
                <a:solidFill>
                  <a:srgbClr val="000000"/>
                </a:solidFill>
              </a:rPr>
              <a:t>Operating Results</a:t>
            </a:r>
            <a:endParaRPr sz="36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Operating Income exceeded budget - $113%</a:t>
            </a:r>
            <a:endParaRPr sz="3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Operating Expenses were below budget - $83%</a:t>
            </a:r>
            <a:endParaRPr sz="3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Long Term Debt declined per schedule</a:t>
            </a:r>
            <a:endParaRPr sz="3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All bills paid on time</a:t>
            </a:r>
            <a:endParaRPr sz="3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All regulatory reports, tax returns completed on time</a:t>
            </a:r>
            <a:endParaRPr sz="3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3200">
                <a:solidFill>
                  <a:srgbClr val="000000"/>
                </a:solidFill>
              </a:rPr>
              <a:t>Unqualified Audit Report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49265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Capitalized Assets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4293775" y="1328970"/>
            <a:ext cx="6909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/>
              <a:t>New Pumper</a:t>
            </a:r>
            <a:endParaRPr sz="3600" b="1"/>
          </a:p>
          <a:p>
            <a:pPr marL="914400" lvl="0" indent="-431800" algn="l" rtl="0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Cost:  $832,667</a:t>
            </a:r>
            <a:endParaRPr sz="3200"/>
          </a:p>
          <a:p>
            <a:pPr marL="9144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Est. Delivery: Dec 2025</a:t>
            </a:r>
            <a:endParaRPr sz="3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/>
              <a:t>New Aerial Tower</a:t>
            </a:r>
            <a:endParaRPr sz="3600" b="1"/>
          </a:p>
          <a:p>
            <a:pPr marL="914400" lvl="0" indent="-431800" algn="l" rtl="0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Cost:  $2,069,475</a:t>
            </a:r>
            <a:endParaRPr sz="3200"/>
          </a:p>
          <a:p>
            <a:pPr marL="9144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Est. Delivery:  Jan 2028</a:t>
            </a:r>
            <a:endParaRPr sz="3200"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/>
              <a:t>New Ambulance</a:t>
            </a:r>
            <a:endParaRPr sz="3600" b="1"/>
          </a:p>
          <a:p>
            <a:pPr marL="9144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Cost:  $448,599</a:t>
            </a:r>
            <a:endParaRPr sz="3200"/>
          </a:p>
          <a:p>
            <a:pPr marL="9144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Est. Delivery:  Dec 2027</a:t>
            </a:r>
            <a:endParaRPr sz="3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88" name="Google Shape;188;p24" title="New 3771.jpg"/>
          <p:cNvPicPr preferRelativeResize="0"/>
          <p:nvPr/>
        </p:nvPicPr>
        <p:blipFill rotWithShape="1">
          <a:blip r:embed="rId3">
            <a:alphaModFix/>
          </a:blip>
          <a:srcRect t="19290" b="17338"/>
          <a:stretch/>
        </p:blipFill>
        <p:spPr>
          <a:xfrm>
            <a:off x="851500" y="1475175"/>
            <a:ext cx="3087626" cy="17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 title="Sutphen SPH-100 Mid-Mount Platform Aerial.jpg"/>
          <p:cNvPicPr preferRelativeResize="0"/>
          <p:nvPr/>
        </p:nvPicPr>
        <p:blipFill rotWithShape="1">
          <a:blip r:embed="rId4">
            <a:alphaModFix/>
          </a:blip>
          <a:srcRect l="39644" t="23325" r="3985" b="26230"/>
          <a:stretch/>
        </p:blipFill>
        <p:spPr>
          <a:xfrm>
            <a:off x="919300" y="3742650"/>
            <a:ext cx="3019826" cy="203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150" y="1367875"/>
            <a:ext cx="8330276" cy="53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Reserve Balance FY25</a:t>
            </a:r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1320150" y="1812775"/>
            <a:ext cx="8402100" cy="43512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98" name="Google Shape;198;p25"/>
          <p:cNvSpPr txBox="1"/>
          <p:nvPr/>
        </p:nvSpPr>
        <p:spPr>
          <a:xfrm>
            <a:off x="3917275" y="2132400"/>
            <a:ext cx="15960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Capital Reserves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$250,000</a:t>
            </a:r>
            <a:endParaRPr sz="1200" b="1" i="1">
              <a:solidFill>
                <a:schemeClr val="dk1"/>
              </a:solidFill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5513275" y="3673075"/>
            <a:ext cx="1763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Operating Reserves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$150,000</a:t>
            </a:r>
            <a:endParaRPr sz="1200" b="1" i="1">
              <a:solidFill>
                <a:schemeClr val="dk1"/>
              </a:solidFill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7276675" y="5177000"/>
            <a:ext cx="1763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Insurance</a:t>
            </a:r>
            <a:br>
              <a:rPr lang="en-US" sz="1200" b="1" i="1">
                <a:solidFill>
                  <a:schemeClr val="dk1"/>
                </a:solidFill>
              </a:rPr>
            </a:br>
            <a:r>
              <a:rPr lang="en-US" sz="1200" b="1" i="1">
                <a:solidFill>
                  <a:schemeClr val="dk1"/>
                </a:solidFill>
              </a:rPr>
              <a:t>Reserves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$10,000</a:t>
            </a:r>
            <a:endParaRPr sz="1200" b="1" i="1">
              <a:solidFill>
                <a:schemeClr val="dk1"/>
              </a:solidFill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8844950" y="5316550"/>
            <a:ext cx="1763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G.O.H. Reserves</a:t>
            </a: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</a:rPr>
              <a:t>No Cap</a:t>
            </a:r>
            <a:endParaRPr sz="12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Treasurer’s Report	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6"/>
          <p:cNvSpPr txBox="1">
            <a:spLocks noGrp="1"/>
          </p:cNvSpPr>
          <p:nvPr>
            <p:ph type="body" idx="1"/>
          </p:nvPr>
        </p:nvSpPr>
        <p:spPr>
          <a:xfrm>
            <a:off x="838200" y="1511900"/>
            <a:ext cx="10515600" cy="508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r>
              <a:rPr lang="en-US" sz="2770"/>
              <a:t>Investment Strategy</a:t>
            </a:r>
            <a:endParaRPr sz="2770"/>
          </a:p>
          <a:p>
            <a:pPr marL="457200" lvl="0" indent="-3552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95"/>
              <a:buChar char="•"/>
            </a:pPr>
            <a:r>
              <a:rPr lang="en-US" sz="2770"/>
              <a:t>Operating Cash</a:t>
            </a:r>
            <a:endParaRPr sz="2770"/>
          </a:p>
          <a:p>
            <a:pPr marL="914400" lvl="1" indent="-3848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"/>
              <a:buChar char="•"/>
            </a:pPr>
            <a:r>
              <a:rPr lang="en-US" sz="2460"/>
              <a:t>Federally insured accounts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Collateralized accounts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Checking or Money Market Accounts</a:t>
            </a:r>
            <a:endParaRPr sz="2460"/>
          </a:p>
          <a:p>
            <a:pPr marL="457200" lvl="0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770"/>
              <a:t>Certificates of Deposits</a:t>
            </a:r>
            <a:endParaRPr sz="277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Charles Schwab account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All holdings Federally Insured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Spread across multiple institutions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Varied maturity dates</a:t>
            </a:r>
            <a:endParaRPr sz="2460"/>
          </a:p>
          <a:p>
            <a:pPr marL="914400" lvl="1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460"/>
              <a:t>Annual roll-overs</a:t>
            </a:r>
            <a:endParaRPr sz="2460"/>
          </a:p>
          <a:p>
            <a:pPr marL="457200" lvl="0" indent="-355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5"/>
              <a:buChar char="•"/>
            </a:pPr>
            <a:r>
              <a:rPr lang="en-US" sz="2770"/>
              <a:t>Earnings fund Garden of Honor Reserves</a:t>
            </a:r>
            <a:endParaRPr sz="277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37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Agenda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1650300" y="1464725"/>
            <a:ext cx="8143800" cy="50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2025 Election Results</a:t>
            </a:r>
            <a:endParaRPr sz="3900"/>
          </a:p>
          <a:p>
            <a:pPr marL="2286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President's Report</a:t>
            </a:r>
            <a:endParaRPr sz="35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Treasurer's Financial Report</a:t>
            </a:r>
            <a:endParaRPr sz="39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Chief's Operations Report</a:t>
            </a:r>
            <a:endParaRPr sz="39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FY 2025 Recruitment</a:t>
            </a:r>
            <a:endParaRPr sz="39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900"/>
              <a:buChar char="•"/>
            </a:pPr>
            <a:r>
              <a:rPr lang="en-US" sz="3900"/>
              <a:t>2025 Highlights</a:t>
            </a:r>
            <a:endParaRPr sz="39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Public Q &amp; A</a:t>
            </a:r>
            <a:endParaRPr sz="3900"/>
          </a:p>
          <a:p>
            <a:pPr marL="228600" lvl="0" indent="-298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lang="en-US" sz="3900"/>
              <a:t>Adjournment</a:t>
            </a:r>
            <a:endParaRPr sz="3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Chief’s Annual Operations Report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4" name="Google Shape;214;p27"/>
          <p:cNvGraphicFramePr/>
          <p:nvPr/>
        </p:nvGraphicFramePr>
        <p:xfrm>
          <a:off x="2365025" y="184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{1D3FB852-272A-4DE2-B5CA-91A99C4243C9}</a:tableStyleId>
              </a:tblPr>
              <a:tblGrid>
                <a:gridCol w="28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>
                          <a:solidFill>
                            <a:srgbClr val="FF0000"/>
                          </a:solidFill>
                        </a:rPr>
                        <a:t>Volunteers By Division</a:t>
                      </a:r>
                      <a:endParaRPr sz="29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>
                          <a:solidFill>
                            <a:srgbClr val="FF0000"/>
                          </a:solidFill>
                        </a:rPr>
                        <a:t>YE 2024</a:t>
                      </a:r>
                      <a:endParaRPr sz="29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>
                          <a:solidFill>
                            <a:srgbClr val="FF0000"/>
                          </a:solidFill>
                        </a:rPr>
                        <a:t>TD 2025</a:t>
                      </a:r>
                      <a:endParaRPr sz="29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Fire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43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  47</a:t>
                      </a:r>
                      <a:endParaRPr sz="2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EMS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23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27</a:t>
                      </a:r>
                      <a:endParaRPr sz="2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Fire Police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18</a:t>
                      </a:r>
                      <a:endParaRPr sz="2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/>
                        <a:t>26</a:t>
                      </a:r>
                      <a:endParaRPr sz="2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/>
                        <a:t>Total</a:t>
                      </a:r>
                      <a:endParaRPr sz="29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/>
                        <a:t>84</a:t>
                      </a:r>
                      <a:endParaRPr sz="29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 b="1"/>
                        <a:t>105</a:t>
                      </a:r>
                      <a:endParaRPr sz="29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Chief’s Operations Report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1" name="Google Shape;221;p28"/>
          <p:cNvGraphicFramePr/>
          <p:nvPr/>
        </p:nvGraphicFramePr>
        <p:xfrm>
          <a:off x="1501825" y="1755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{1D3FB852-272A-4DE2-B5CA-91A99C4243C9}</a:tableStyleId>
              </a:tblPr>
              <a:tblGrid>
                <a:gridCol w="322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33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solidFill>
                            <a:srgbClr val="F81B02"/>
                          </a:solidFill>
                        </a:rPr>
                        <a:t>Responses and Responders by Division</a:t>
                      </a:r>
                      <a:endParaRPr sz="2700" b="1">
                        <a:solidFill>
                          <a:srgbClr val="F81B02"/>
                        </a:solidFill>
                      </a:endParaRP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solidFill>
                            <a:srgbClr val="F81B02"/>
                          </a:solidFill>
                        </a:rPr>
                        <a:t>CY 2024 Thru 11/30/24</a:t>
                      </a:r>
                      <a:endParaRPr sz="2700" b="1">
                        <a:solidFill>
                          <a:srgbClr val="F81B02"/>
                        </a:solidFill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>
                          <a:solidFill>
                            <a:srgbClr val="F81B02"/>
                          </a:solidFill>
                        </a:rPr>
                        <a:t>CY 2025 Thru 11/30/25</a:t>
                      </a:r>
                      <a:endParaRPr sz="2700" b="1">
                        <a:solidFill>
                          <a:srgbClr val="F81B02"/>
                        </a:solidFill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Fire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225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3592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291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4248</a:t>
                      </a:r>
                      <a:endParaRPr sz="2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EMS Dispatches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938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4643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932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4288</a:t>
                      </a:r>
                      <a:endParaRPr sz="2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EMS Transports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158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152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Fire Police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943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4122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958</a:t>
                      </a:r>
                      <a:endParaRPr sz="2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4611</a:t>
                      </a:r>
                      <a:endParaRPr sz="2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Chief’s Operations Report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3795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•Operational Status</a:t>
            </a:r>
            <a:endParaRPr sz="4400"/>
          </a:p>
          <a:p>
            <a:pPr marL="469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 All vehicles &amp; equipment serviced and certified</a:t>
            </a:r>
            <a:endParaRPr sz="4400"/>
          </a:p>
          <a:p>
            <a:pPr marL="469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 Update on 3761 &amp; 3771 replacements</a:t>
            </a:r>
            <a:endParaRPr sz="4400"/>
          </a:p>
          <a:p>
            <a:pPr marL="914400" lvl="0" indent="-4660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Phased replacement program for SCBA, etc. continues</a:t>
            </a:r>
            <a:endParaRPr sz="4400"/>
          </a:p>
          <a:p>
            <a:pPr marL="914400" lvl="0" indent="-4660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OSHA requirements for turnout gear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Chief’s Operations Report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•Training Initiatives</a:t>
            </a:r>
            <a:endParaRPr sz="4400"/>
          </a:p>
          <a:p>
            <a:pPr marL="469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•Inter-Divisional:</a:t>
            </a:r>
            <a:endParaRPr sz="4400"/>
          </a:p>
          <a:p>
            <a:pPr marL="1371600" lvl="0" indent="-4660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Air Link, Marina, Founders Club</a:t>
            </a:r>
            <a:endParaRPr sz="4400"/>
          </a:p>
          <a:p>
            <a:pPr marL="1371600" lvl="0" indent="-4660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Reserve Maintenance, Town Hall</a:t>
            </a:r>
            <a:endParaRPr sz="4400"/>
          </a:p>
          <a:p>
            <a:pPr marL="469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•Mutual Aid</a:t>
            </a:r>
            <a:endParaRPr sz="4400"/>
          </a:p>
          <a:p>
            <a:pPr marL="469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•Leadership Development</a:t>
            </a:r>
            <a:endParaRPr sz="4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4400"/>
              <a:t>•SOGs updated across Divisions</a:t>
            </a: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Recruiting &amp; Retention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body" idx="1"/>
          </p:nvPr>
        </p:nvSpPr>
        <p:spPr>
          <a:xfrm>
            <a:off x="144225" y="1659291"/>
            <a:ext cx="10515600" cy="445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u="sng"/>
              <a:t>Recruitment</a:t>
            </a:r>
            <a:endParaRPr b="1" u="sng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Marina (May &amp; September)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SJFD Open House - October 2025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St. James Leadership Conference -  July 2025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St. James POA Orientation Meeting - March 2025</a:t>
            </a:r>
            <a:endParaRPr sz="3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/>
              <a:t>						</a:t>
            </a:r>
            <a:r>
              <a:rPr lang="en-US" sz="3000" b="1" u="sng"/>
              <a:t>	Retention</a:t>
            </a:r>
            <a:endParaRPr sz="3000" b="1" u="sng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SJFD 2nd Annual Family Picnic - Woodlands (June)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3000"/>
              <a:t>SJFD Appreciation Dinner - Community Center (October)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931375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5400"/>
              <a:buFont typeface="Calibri"/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Recruiting Report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1136375" y="1807000"/>
            <a:ext cx="7225200" cy="44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10000"/>
          </a:bodyPr>
          <a:lstStyle/>
          <a:p>
            <a:pPr marL="685800" lvl="1" indent="-26193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0000"/>
              <a:buChar char="•"/>
            </a:pPr>
            <a:r>
              <a:rPr lang="en-US" sz="6000"/>
              <a:t>Recruiting Events</a:t>
            </a:r>
            <a:endParaRPr/>
          </a:p>
          <a:p>
            <a:pPr marL="1143000" lvl="2" indent="-23574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10000"/>
              <a:buChar char="•"/>
            </a:pPr>
            <a:r>
              <a:rPr lang="en-US" sz="5400"/>
              <a:t>Marina</a:t>
            </a:r>
            <a:endParaRPr sz="5400"/>
          </a:p>
          <a:p>
            <a:pPr marL="1143000" lvl="2" indent="-21431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5400"/>
              <a:t>Open House</a:t>
            </a:r>
            <a:endParaRPr sz="5400"/>
          </a:p>
          <a:p>
            <a:pPr marL="1143000" lvl="2" indent="-21431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5400"/>
              <a:t>Community Events</a:t>
            </a:r>
            <a:endParaRPr sz="5400"/>
          </a:p>
          <a:p>
            <a:pPr marL="685800" lvl="1" indent="-244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10000"/>
              <a:buChar char="•"/>
            </a:pPr>
            <a:r>
              <a:rPr lang="en-US" sz="5600"/>
              <a:t>Word of Mouth</a:t>
            </a:r>
            <a:endParaRPr sz="5600"/>
          </a:p>
          <a:p>
            <a:pPr marL="685800" lvl="1" indent="-2222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5600"/>
              <a:t>PR - Cat Tales, Email Blasts</a:t>
            </a:r>
            <a:endParaRPr sz="5600"/>
          </a:p>
          <a:p>
            <a:pPr marL="1143000" lvl="2" indent="-1028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9999"/>
              <a:buNone/>
            </a:pP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/>
        </p:nvSpPr>
        <p:spPr>
          <a:xfrm>
            <a:off x="3102895" y="397699"/>
            <a:ext cx="7930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Recruiting Events -  SJ Marina</a:t>
            </a:r>
            <a:endParaRPr/>
          </a:p>
        </p:txBody>
      </p:sp>
      <p:pic>
        <p:nvPicPr>
          <p:cNvPr id="254" name="Google Shape;254;p33" descr="A group of people under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241663" y="1325873"/>
            <a:ext cx="2510449" cy="18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 descr="A group of men sitting at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3163" y="1325875"/>
            <a:ext cx="2510441" cy="18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 descr="A child in firefighter outf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785311" y="3959977"/>
            <a:ext cx="2485506" cy="186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 descr="A group of people standing around ambulance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1666" y="3809808"/>
            <a:ext cx="3186545" cy="238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 descr="A person and a child posing for a pictur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8666338" y="4012866"/>
            <a:ext cx="2645058" cy="198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 descr="A group of people standing in front of an ambulanc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7740" y="1325879"/>
            <a:ext cx="2510444" cy="188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149900" cy="24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800"/>
              <a:buFont typeface="Calibri"/>
              <a:buNone/>
            </a:pP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Recruitment Goals</a:t>
            </a:r>
            <a:br>
              <a:rPr lang="en-US" sz="4800" b="1">
                <a:latin typeface="Arial"/>
                <a:ea typeface="Arial"/>
                <a:cs typeface="Arial"/>
                <a:sym typeface="Arial"/>
              </a:rPr>
            </a:br>
            <a:r>
              <a:rPr lang="en-US" sz="4800">
                <a:latin typeface="Arial"/>
                <a:ea typeface="Arial"/>
                <a:cs typeface="Arial"/>
                <a:sym typeface="Arial"/>
              </a:rPr>
              <a:t>2026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5" name="Google Shape;265;p34"/>
          <p:cNvGraphicFramePr/>
          <p:nvPr/>
        </p:nvGraphicFramePr>
        <p:xfrm>
          <a:off x="5193051" y="43410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{B3861C9E-DCCD-4FF7-9B96-54CA4ABC2502}</a:tableStyleId>
              </a:tblPr>
              <a:tblGrid>
                <a:gridCol w="209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1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Fire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Sta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Fire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Sta 2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EMS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Fire Police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St James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1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Fire Police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Arbor Creek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1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895415" y="2075504"/>
            <a:ext cx="3654600" cy="20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5400"/>
              <a:buFont typeface="Calibri"/>
              <a:buNone/>
            </a:pPr>
            <a:r>
              <a:rPr lang="en-US" sz="5400">
                <a:latin typeface="Arial"/>
                <a:ea typeface="Arial"/>
                <a:cs typeface="Arial"/>
                <a:sym typeface="Arial"/>
              </a:rPr>
              <a:t>Recruiting 2025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1" name="Google Shape;271;p35"/>
          <p:cNvGraphicFramePr/>
          <p:nvPr/>
        </p:nvGraphicFramePr>
        <p:xfrm>
          <a:off x="4817096" y="40140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{B3861C9E-DCCD-4FF7-9B96-54CA4ABC2502}</a:tableStyleId>
              </a:tblPr>
              <a:tblGrid>
                <a:gridCol w="3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5300"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Summary By  Candidates Status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rowSpan="3"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Pipeline  - under consideration ( from 202</a:t>
                      </a:r>
                      <a:r>
                        <a:rPr lang="en-US" sz="2800"/>
                        <a:t>4</a:t>
                      </a:r>
                      <a:r>
                        <a:rPr lang="en-US" sz="2800" u="none" strike="noStrike"/>
                        <a:t>)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Pipeline  - under consideration (New 202</a:t>
                      </a:r>
                      <a:r>
                        <a:rPr lang="en-US" sz="2800"/>
                        <a:t>5</a:t>
                      </a:r>
                      <a:r>
                        <a:rPr lang="en-US" sz="2800" u="none" strike="noStrike"/>
                        <a:t>)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Landed - joined FIRE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5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Landed - joined FIRE POLICE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Landed - joined EMS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Awaiting to see the Chief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0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Total Landed</a:t>
                      </a:r>
                      <a:endParaRPr/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17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Inactive - dropped out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4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 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gridSpan="2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Total Processed to date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/>
                        <a:t>30</a:t>
                      </a:r>
                      <a:endParaRPr sz="2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/>
        </p:nvSpPr>
        <p:spPr>
          <a:xfrm>
            <a:off x="2001933" y="218215"/>
            <a:ext cx="823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Department Picnic – Woodlands Park</a:t>
            </a:r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493" y="1017115"/>
            <a:ext cx="3635992" cy="272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17115"/>
            <a:ext cx="3753696" cy="281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6886" y="1017115"/>
            <a:ext cx="3643497" cy="273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1676" y="3984787"/>
            <a:ext cx="3627750" cy="272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984787"/>
            <a:ext cx="3496878" cy="262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1827" y="3902137"/>
            <a:ext cx="3737953" cy="2803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President's Welcome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1077975" y="1568200"/>
            <a:ext cx="8946000" cy="4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Call to Order &amp; Pledge of Allegiance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Introductions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Garren Foy, VP &amp; Recruitment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Dan Beharry, Secretary &amp; Communications/PR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Rich Agar, Treasurer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Scott Boyer, Chief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Joe Castagnola, Grants &amp; Governance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Lynn Dutney, TOSJ Representative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Wendee Howell, Technology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Bill Lendh, STJ POA Representative</a:t>
            </a:r>
            <a:endParaRPr sz="2800">
              <a:solidFill>
                <a:schemeClr val="dk1"/>
              </a:solidFill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Vince Rocco, Building &amp; Grounds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/>
        </p:nvSpPr>
        <p:spPr>
          <a:xfrm>
            <a:off x="3514122" y="198390"/>
            <a:ext cx="51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Appreciation Dinner</a:t>
            </a:r>
            <a:endParaRPr/>
          </a:p>
        </p:txBody>
      </p:sp>
      <p:pic>
        <p:nvPicPr>
          <p:cNvPr id="288" name="Google Shape;288;p37" title="Appreciation Dinner 3.jpeg"/>
          <p:cNvPicPr preferRelativeResize="0"/>
          <p:nvPr/>
        </p:nvPicPr>
        <p:blipFill rotWithShape="1">
          <a:blip r:embed="rId3">
            <a:alphaModFix/>
          </a:blip>
          <a:srcRect b="8709"/>
          <a:stretch/>
        </p:blipFill>
        <p:spPr>
          <a:xfrm>
            <a:off x="9358625" y="4148213"/>
            <a:ext cx="1935276" cy="23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 title="Appreciation Dinner 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350" y="4035825"/>
            <a:ext cx="1852550" cy="247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 title="Appreciation Dinner 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6800" y="4150325"/>
            <a:ext cx="3499201" cy="23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 title="Appreciation Dinner 1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5225" y="964963"/>
            <a:ext cx="3353027" cy="27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 title="Appreciation Dinner 11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6790" y="972850"/>
            <a:ext cx="3499203" cy="273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 title="Appreciation Dinner 10.jpeg"/>
          <p:cNvPicPr preferRelativeResize="0"/>
          <p:nvPr/>
        </p:nvPicPr>
        <p:blipFill rotWithShape="1">
          <a:blip r:embed="rId8">
            <a:alphaModFix/>
          </a:blip>
          <a:srcRect t="25650"/>
          <a:stretch/>
        </p:blipFill>
        <p:spPr>
          <a:xfrm>
            <a:off x="870100" y="972850"/>
            <a:ext cx="3662477" cy="273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6000"/>
              <a:buFont typeface="Calibri"/>
              <a:buNone/>
            </a:pPr>
            <a:r>
              <a:rPr lang="en-US" sz="6000" b="1">
                <a:latin typeface="Arial"/>
                <a:ea typeface="Arial"/>
                <a:cs typeface="Arial"/>
                <a:sym typeface="Arial"/>
              </a:rPr>
              <a:t>Event Highlights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8"/>
          <p:cNvSpPr txBox="1">
            <a:spLocks noGrp="1"/>
          </p:cNvSpPr>
          <p:nvPr>
            <p:ph type="body" idx="1"/>
          </p:nvPr>
        </p:nvSpPr>
        <p:spPr>
          <a:xfrm>
            <a:off x="1635575" y="1690825"/>
            <a:ext cx="8382000" cy="44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685800" lvl="1" indent="-26574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8771"/>
              <a:buChar char="•"/>
            </a:pPr>
            <a:r>
              <a:rPr lang="en-US" sz="6155"/>
              <a:t>Public Service</a:t>
            </a:r>
            <a:endParaRPr sz="3155"/>
          </a:p>
          <a:p>
            <a:pPr marL="1143000" lvl="2" indent="-26574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8771"/>
              <a:buChar char="•"/>
            </a:pPr>
            <a:r>
              <a:rPr lang="en-US" sz="6155"/>
              <a:t> 2 Shredding Days</a:t>
            </a:r>
            <a:endParaRPr sz="6155"/>
          </a:p>
          <a:p>
            <a:pPr marL="1143000" lvl="2" indent="-24431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6155"/>
              <a:t> Fishing Derby</a:t>
            </a:r>
            <a:endParaRPr sz="6155"/>
          </a:p>
          <a:p>
            <a:pPr marL="1143000" lvl="2" indent="-24431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6155"/>
              <a:t> Town Fireworks Display</a:t>
            </a:r>
            <a:endParaRPr sz="6155"/>
          </a:p>
          <a:p>
            <a:pPr marL="1143000" lvl="2" indent="-26574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8771"/>
              <a:buChar char="•"/>
            </a:pPr>
            <a:r>
              <a:rPr lang="en-US" sz="6155"/>
              <a:t> Major Gas Leak</a:t>
            </a:r>
            <a:endParaRPr sz="6155"/>
          </a:p>
          <a:p>
            <a:pPr marL="1143000" lvl="2" indent="-24431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6155"/>
              <a:t> Open House</a:t>
            </a:r>
            <a:endParaRPr sz="6155"/>
          </a:p>
          <a:p>
            <a:pPr marL="1143000" lvl="2" indent="-13081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770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1044623" y="299400"/>
            <a:ext cx="110004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lvl="1" indent="-37719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940"/>
              <a:buChar char="•"/>
            </a:pPr>
            <a:r>
              <a:rPr lang="en-US" sz="5400"/>
              <a:t>Public Service: </a:t>
            </a:r>
            <a:r>
              <a:rPr lang="en-US" sz="5200"/>
              <a:t>Hands only CPR</a:t>
            </a:r>
            <a:endParaRPr/>
          </a:p>
          <a:p>
            <a:pPr marL="1143000" lvl="2" indent="-13081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40"/>
              <a:buNone/>
            </a:pPr>
            <a:endParaRPr/>
          </a:p>
        </p:txBody>
      </p:sp>
      <p:graphicFrame>
        <p:nvGraphicFramePr>
          <p:cNvPr id="305" name="Google Shape;305;p39"/>
          <p:cNvGraphicFramePr/>
          <p:nvPr/>
        </p:nvGraphicFramePr>
        <p:xfrm>
          <a:off x="2082903" y="166306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{B3861C9E-DCCD-4FF7-9B96-54CA4ABC2502}</a:tableStyleId>
              </a:tblPr>
              <a:tblGrid>
                <a:gridCol w="309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4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Type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# of Classes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# of Students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Hands-Only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30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105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POA Security AED Training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1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12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6" name="Google Shape;306;p39"/>
          <p:cNvSpPr txBox="1"/>
          <p:nvPr/>
        </p:nvSpPr>
        <p:spPr>
          <a:xfrm>
            <a:off x="2082900" y="5499450"/>
            <a:ext cx="7633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Our Deepest Thanks to EMS Captain Bob Jensen and his teams for making this possible!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lang="en-US" sz="8000">
                <a:latin typeface="Arial"/>
                <a:ea typeface="Arial"/>
                <a:cs typeface="Arial"/>
                <a:sym typeface="Arial"/>
              </a:rPr>
              <a:t>Thank You!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0"/>
          <p:cNvSpPr txBox="1">
            <a:spLocks noGrp="1"/>
          </p:cNvSpPr>
          <p:nvPr>
            <p:ph type="body" idx="1"/>
          </p:nvPr>
        </p:nvSpPr>
        <p:spPr>
          <a:xfrm>
            <a:off x="1020900" y="1840375"/>
            <a:ext cx="10332900" cy="4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en-US" sz="6000"/>
              <a:t>To Our Members</a:t>
            </a:r>
            <a:endParaRPr/>
          </a:p>
          <a:p>
            <a:pPr marL="685800" lvl="1" indent="-32131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5060"/>
              <a:buChar char="•"/>
            </a:pPr>
            <a:r>
              <a:rPr lang="en-US" sz="4600"/>
              <a:t>Your Board Thanks You!</a:t>
            </a:r>
            <a:endParaRPr/>
          </a:p>
          <a:p>
            <a:pPr marL="685800" lvl="1" indent="-32131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5060"/>
              <a:buChar char="•"/>
            </a:pPr>
            <a:r>
              <a:rPr lang="en-US" sz="4600"/>
              <a:t>Your Community Thanks You!</a:t>
            </a:r>
            <a:endParaRPr/>
          </a:p>
          <a:p>
            <a:pPr marL="685800" lvl="1" indent="-32131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5060"/>
              <a:buChar char="•"/>
            </a:pPr>
            <a:r>
              <a:rPr lang="en-US" sz="4600"/>
              <a:t>And I Thank You!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751490" y="979980"/>
            <a:ext cx="10515600" cy="40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Play"/>
              <a:buNone/>
            </a:pPr>
            <a:r>
              <a:rPr lang="en-US" sz="8800" b="1">
                <a:latin typeface="Arial"/>
                <a:ea typeface="Arial"/>
                <a:cs typeface="Arial"/>
                <a:sym typeface="Arial"/>
              </a:rPr>
              <a:t>Q &amp; A</a:t>
            </a:r>
            <a:endParaRPr sz="8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74470">
            <a:alpha val="24705"/>
          </a:srgbClr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>
            <a:spLocks noGrp="1"/>
          </p:cNvSpPr>
          <p:nvPr>
            <p:ph type="title"/>
          </p:nvPr>
        </p:nvSpPr>
        <p:spPr>
          <a:xfrm>
            <a:off x="751490" y="979980"/>
            <a:ext cx="10515600" cy="40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Play"/>
              <a:buNone/>
            </a:pPr>
            <a:r>
              <a:rPr lang="en-US" sz="8800" b="1">
                <a:latin typeface="Arial"/>
                <a:ea typeface="Arial"/>
                <a:cs typeface="Arial"/>
                <a:sym typeface="Arial"/>
              </a:rPr>
              <a:t>Backup Slides</a:t>
            </a:r>
            <a:endParaRPr sz="8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5-Year Plan Key Initiatives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AutoNum type="arabicPeriod"/>
            </a:pPr>
            <a:r>
              <a:rPr lang="en-US" sz="3100" b="1"/>
              <a:t>Expand Recruitment Beyond St. James Plantation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100"/>
              <a:buAutoNum type="arabicPeriod"/>
            </a:pPr>
            <a:r>
              <a:rPr lang="en-US" sz="3100" b="1"/>
              <a:t>Enable Direct Response for Rural Volunteers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100"/>
              <a:buAutoNum type="arabicPeriod"/>
            </a:pPr>
            <a:r>
              <a:rPr lang="en-US" sz="3100" b="1"/>
              <a:t>Infrastructure &amp; Facilities Planning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100"/>
              <a:buAutoNum type="arabicPeriod"/>
            </a:pPr>
            <a:r>
              <a:rPr lang="en-US" sz="3100" b="1"/>
              <a:t>Maintain Financial Stability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100"/>
              <a:buAutoNum type="arabicPeriod"/>
            </a:pPr>
            <a:r>
              <a:rPr lang="en-US" sz="3100" b="1"/>
              <a:t>Equipment &amp; Vehicles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endParaRPr sz="3100" b="1">
              <a:solidFill>
                <a:srgbClr val="1F5C9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0" name="Google Shape;330;p43"/>
          <p:cNvSpPr/>
          <p:nvPr/>
        </p:nvSpPr>
        <p:spPr>
          <a:xfrm>
            <a:off x="8406000" y="365125"/>
            <a:ext cx="330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Option 1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5-Year Plan Key Initiatives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100" b="1">
                <a:solidFill>
                  <a:srgbClr val="1F5C99"/>
                </a:solidFill>
              </a:rPr>
              <a:t>Expand Recruitment Beyond St. James Plantation</a:t>
            </a:r>
            <a:endParaRPr/>
          </a:p>
          <a:p>
            <a:pPr marL="274320" lvl="1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300"/>
              <a:t>Recruit volunteers from new northern developments and the Rural Fire District, with emphasis on EMS roles to meet rising call volumes.</a:t>
            </a:r>
            <a:br>
              <a:rPr lang="en-US" sz="2300"/>
            </a:b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100" b="1">
                <a:solidFill>
                  <a:srgbClr val="1F5C99"/>
                </a:solidFill>
              </a:rPr>
              <a:t>Enable Direct Response for Rural Volunteers</a:t>
            </a:r>
            <a:endParaRPr/>
          </a:p>
          <a:p>
            <a:pPr marL="274320" lvl="1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300"/>
              <a:t>Allow rural and development-area members to respond directly to incidents and expand Fire Police coverage beyond the gates.</a:t>
            </a:r>
            <a:br>
              <a:rPr lang="en-US" sz="2300"/>
            </a:br>
            <a:endParaRPr sz="23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100" b="1">
                <a:solidFill>
                  <a:srgbClr val="1F5C99"/>
                </a:solidFill>
              </a:rPr>
              <a:t>Infrastructure &amp; Facilities Planning</a:t>
            </a:r>
            <a:endParaRPr/>
          </a:p>
          <a:p>
            <a:pPr marL="274320" lvl="1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300"/>
              <a:t>Develop a satellite facility, evaluate a future northern station, and improve access through Gate 5 for faster rural response times.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body" idx="2"/>
          </p:nvPr>
        </p:nvSpPr>
        <p:spPr>
          <a:xfrm>
            <a:off x="6420678" y="1825625"/>
            <a:ext cx="49331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100" b="1">
                <a:solidFill>
                  <a:srgbClr val="1F5C99"/>
                </a:solidFill>
              </a:rPr>
              <a:t>Maintain Financial Stability</a:t>
            </a:r>
            <a:endParaRPr/>
          </a:p>
          <a:p>
            <a:pPr marL="27432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300"/>
              <a:t>Sustain funding partnerships, use county fees and grants, continue fundraising, and build capital reserves for future equipment.</a:t>
            </a:r>
            <a:br>
              <a:rPr lang="en-US" sz="2300"/>
            </a:br>
            <a:endParaRPr sz="23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100" b="1">
                <a:solidFill>
                  <a:srgbClr val="1F5C99"/>
                </a:solidFill>
              </a:rPr>
              <a:t>Equipment &amp; Vehicles</a:t>
            </a:r>
            <a:endParaRPr/>
          </a:p>
          <a:p>
            <a:pPr marL="27432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300"/>
              <a:t>Replace key apparatus on schedule to meet operational demands without adding unplanned vehicle purchases.</a:t>
            </a:r>
            <a:endParaRPr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38" name="Google Shape;338;p44"/>
          <p:cNvSpPr/>
          <p:nvPr/>
        </p:nvSpPr>
        <p:spPr>
          <a:xfrm>
            <a:off x="8399800" y="437225"/>
            <a:ext cx="331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Option 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2025 Election Results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p11"/>
          <p:cNvGraphicFramePr/>
          <p:nvPr/>
        </p:nvGraphicFramePr>
        <p:xfrm>
          <a:off x="1073575" y="2157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{139B245E-F126-4F10-8194-4941BDDCA631}</a:tableStyleId>
              </a:tblPr>
              <a:tblGrid>
                <a:gridCol w="32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1"/>
                          </a:solidFill>
                        </a:rPr>
                        <a:t>Jim Crum</a:t>
                      </a:r>
                      <a:endParaRPr sz="3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1"/>
                          </a:solidFill>
                        </a:rPr>
                        <a:t>82</a:t>
                      </a:r>
                      <a:endParaRPr sz="3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Garren Foy</a:t>
                      </a:r>
                      <a:endParaRPr sz="3200"/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93</a:t>
                      </a:r>
                      <a:endParaRPr sz="3200"/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1"/>
                          </a:solidFill>
                        </a:rPr>
                        <a:t>Ed Reeves</a:t>
                      </a:r>
                      <a:endParaRPr sz="3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lt1"/>
                          </a:solidFill>
                        </a:rPr>
                        <a:t>87</a:t>
                      </a:r>
                      <a:endParaRPr sz="3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Terms Expire 12/31/2030</a:t>
                      </a:r>
                      <a:endParaRPr sz="3200"/>
                    </a:p>
                  </a:txBody>
                  <a:tcPr marL="91425" marR="91425" marT="91425" marB="91425">
                    <a:lnT w="9525" cap="flat" cmpd="sng">
                      <a:solidFill>
                        <a:srgbClr val="F81B0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8" name="Google Shape;8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325" y="1843225"/>
            <a:ext cx="5877275" cy="384399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1040875" y="5168775"/>
            <a:ext cx="49233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</a:rPr>
              <a:t>Thank you for your service, Vince Rocco!</a:t>
            </a:r>
            <a:endParaRPr sz="3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President’s Annual Report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4500"/>
              <a:t>Governance Highlights</a:t>
            </a:r>
            <a:endParaRPr sz="4500"/>
          </a:p>
          <a:p>
            <a:pPr marL="914400" lvl="1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4100"/>
              <a:t>2nd Annual Chief’s Performance Review</a:t>
            </a:r>
            <a:endParaRPr sz="4100"/>
          </a:p>
          <a:p>
            <a:pPr marL="914400" lvl="1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4100"/>
              <a:t>Monitoring Succession Plan</a:t>
            </a:r>
            <a:endParaRPr sz="4100"/>
          </a:p>
          <a:p>
            <a:pPr marL="914400" lvl="1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4100"/>
              <a:t>Five Year Plan updated and published</a:t>
            </a:r>
            <a:endParaRPr sz="4100"/>
          </a:p>
          <a:p>
            <a:pPr marL="914400" lvl="1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4100"/>
              <a:t>New Board member selected</a:t>
            </a:r>
            <a:endParaRPr sz="4100"/>
          </a:p>
          <a:p>
            <a:pPr marL="914400" lvl="1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Chief’s Retirement &amp; Successor Selection Plan</a:t>
            </a:r>
            <a:endParaRPr sz="4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Key Initiatives in Detail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9238200" cy="5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470"/>
              </a:buClr>
              <a:buSzPts val="1900"/>
              <a:buNone/>
            </a:pPr>
            <a:r>
              <a:rPr lang="en-US" sz="4400" b="1">
                <a:solidFill>
                  <a:srgbClr val="074470"/>
                </a:solidFill>
              </a:rPr>
              <a:t>Expand Recruitment Beyond St. James Plantation</a:t>
            </a:r>
            <a:endParaRPr sz="53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Focus heavily on EMS recruitment given anticipated call volume increases</a:t>
            </a:r>
            <a:endParaRPr sz="40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Target new residents in developments north of Highway 211</a:t>
            </a:r>
            <a:endParaRPr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Key Initiatives in Detail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838200" y="1584450"/>
            <a:ext cx="9411300" cy="48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4470"/>
              </a:buClr>
              <a:buSzPts val="1900"/>
              <a:buNone/>
            </a:pPr>
            <a:r>
              <a:rPr lang="en-US" sz="3800" b="1">
                <a:solidFill>
                  <a:srgbClr val="074470"/>
                </a:solidFill>
              </a:rPr>
              <a:t>Enable Direct Response for Rural Volunteers</a:t>
            </a:r>
            <a:endParaRPr sz="4700"/>
          </a:p>
          <a:p>
            <a:pPr marL="457200" lvl="0" indent="-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Allow EMS members from new developments to respond directly to incidents</a:t>
            </a:r>
            <a:endParaRPr sz="3400"/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Explore direct response options for Firefighters located in new areas</a:t>
            </a:r>
            <a:endParaRPr sz="3400"/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Expand Fire Police services to cover areas outside the Plantation gates and Arbor Creek</a:t>
            </a:r>
            <a:endParaRPr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Key Initiatives in Detail</a:t>
            </a:r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838200" y="1772350"/>
            <a:ext cx="9303900" cy="474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74470"/>
              </a:buClr>
              <a:buSzPts val="1900"/>
              <a:buFont typeface="Arial"/>
              <a:buNone/>
            </a:pPr>
            <a:r>
              <a:rPr lang="en-US" sz="3800" b="1">
                <a:solidFill>
                  <a:srgbClr val="074470"/>
                </a:solidFill>
              </a:rPr>
              <a:t>Infrastructure &amp; Facilities Planning</a:t>
            </a:r>
            <a:endParaRPr sz="4700"/>
          </a:p>
          <a:p>
            <a:pPr marL="457200" lvl="0" indent="-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Explore "satellite facility" north of Hwy 211 for equipment and quick response</a:t>
            </a:r>
            <a:endParaRPr sz="3400"/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400"/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Work with Developer and POA on Gate 5 access to improve response times to Rural Fire District</a:t>
            </a:r>
            <a:endParaRPr sz="3900"/>
          </a:p>
        </p:txBody>
      </p:sp>
      <p:sp>
        <p:nvSpPr>
          <p:cNvPr id="117" name="Google Shape;117;p15"/>
          <p:cNvSpPr txBox="1"/>
          <p:nvPr/>
        </p:nvSpPr>
        <p:spPr>
          <a:xfrm>
            <a:off x="4680575" y="5453850"/>
            <a:ext cx="753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Key Initiatives in Detail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838200" y="1543175"/>
            <a:ext cx="8924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74470"/>
              </a:buClr>
              <a:buSzPts val="2100"/>
              <a:buFont typeface="Arial"/>
              <a:buNone/>
            </a:pPr>
            <a:r>
              <a:rPr lang="en-US" sz="3500" b="1">
                <a:solidFill>
                  <a:srgbClr val="074470"/>
                </a:solidFill>
              </a:rPr>
              <a:t>E</a:t>
            </a:r>
            <a:r>
              <a:rPr lang="en-US" sz="3700" b="1">
                <a:solidFill>
                  <a:srgbClr val="074470"/>
                </a:solidFill>
              </a:rPr>
              <a:t>quipment &amp; Vehicles</a:t>
            </a:r>
            <a:endParaRPr sz="3000">
              <a:solidFill>
                <a:srgbClr val="000000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300"/>
              <a:buChar char="•"/>
            </a:pPr>
            <a:r>
              <a:rPr lang="en-US" sz="3300">
                <a:solidFill>
                  <a:srgbClr val="000000"/>
                </a:solidFill>
              </a:rPr>
              <a:t>Replace key apparatus on schedule (new pumper (2025), aerial ladder (1/2028), ambulance (2027)</a:t>
            </a:r>
            <a:endParaRPr sz="3300">
              <a:solidFill>
                <a:srgbClr val="000000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Char char="•"/>
            </a:pPr>
            <a:r>
              <a:rPr lang="en-US" sz="3300">
                <a:solidFill>
                  <a:srgbClr val="000000"/>
                </a:solidFill>
              </a:rPr>
              <a:t>Ensure equipment meets needs for multi-story building responses</a:t>
            </a:r>
            <a:endParaRPr sz="3300">
              <a:solidFill>
                <a:srgbClr val="000000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Char char="•"/>
            </a:pPr>
            <a:r>
              <a:rPr lang="en-US" sz="3300">
                <a:solidFill>
                  <a:srgbClr val="000000"/>
                </a:solidFill>
              </a:rPr>
              <a:t>Plan for new vehicle &amp; major item purchases in 10-year rolling capital expense plan</a:t>
            </a:r>
            <a:endParaRPr sz="3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Application>Microsoft Office PowerPoint</Application>
  <PresentationFormat>Widescreen</PresentationFormat>
  <Paragraphs>352</Paragraphs>
  <Slides>37</Slides>
  <Notes>37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Georgia</vt:lpstr>
      <vt:lpstr>Arial</vt:lpstr>
      <vt:lpstr>Rockwell</vt:lpstr>
      <vt:lpstr>Play</vt:lpstr>
      <vt:lpstr>Calibri</vt:lpstr>
      <vt:lpstr>Inter</vt:lpstr>
      <vt:lpstr>Office Theme</vt:lpstr>
      <vt:lpstr>PowerPoint Presentation</vt:lpstr>
      <vt:lpstr>Agenda</vt:lpstr>
      <vt:lpstr>President's Welcome</vt:lpstr>
      <vt:lpstr>2025 Election Results</vt:lpstr>
      <vt:lpstr>President’s Annual Report </vt:lpstr>
      <vt:lpstr>Key Initiatives in Detail</vt:lpstr>
      <vt:lpstr>Key Initiatives in Detail</vt:lpstr>
      <vt:lpstr>Key Initiatives in Detail</vt:lpstr>
      <vt:lpstr>Key Initiatives in Detail</vt:lpstr>
      <vt:lpstr>Key Initiatives in Detail</vt:lpstr>
      <vt:lpstr>Groundcover Sales Program Ends</vt:lpstr>
      <vt:lpstr>Extraordinary Service</vt:lpstr>
      <vt:lpstr>Extraordinary Service</vt:lpstr>
      <vt:lpstr>Extraordinary Service</vt:lpstr>
      <vt:lpstr>Treasurer's Annual Report</vt:lpstr>
      <vt:lpstr>Treasurer's Annual Report</vt:lpstr>
      <vt:lpstr>Capitalized Assets</vt:lpstr>
      <vt:lpstr>Reserve Balance FY25</vt:lpstr>
      <vt:lpstr>Treasurer’s Report </vt:lpstr>
      <vt:lpstr>Chief’s Annual Operations Report</vt:lpstr>
      <vt:lpstr>Chief’s Operations Report</vt:lpstr>
      <vt:lpstr>Chief’s Operations Report</vt:lpstr>
      <vt:lpstr>Chief’s Operations Report</vt:lpstr>
      <vt:lpstr>Recruiting &amp; Retention</vt:lpstr>
      <vt:lpstr>Recruiting Report</vt:lpstr>
      <vt:lpstr>PowerPoint Presentation</vt:lpstr>
      <vt:lpstr>Recruitment Goals 2026</vt:lpstr>
      <vt:lpstr>Recruiting 2025</vt:lpstr>
      <vt:lpstr>PowerPoint Presentation</vt:lpstr>
      <vt:lpstr>PowerPoint Presentation</vt:lpstr>
      <vt:lpstr>Event Highlights</vt:lpstr>
      <vt:lpstr>PowerPoint Presentation</vt:lpstr>
      <vt:lpstr>Thank You!</vt:lpstr>
      <vt:lpstr>Q &amp; A</vt:lpstr>
      <vt:lpstr>Backup Slides</vt:lpstr>
      <vt:lpstr>5-Year Plan Key Initiatives</vt:lpstr>
      <vt:lpstr>5-Year Plan Key Initiatives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Brenda</dc:creator>
  <cp:lastModifiedBy>Brenda Gamba</cp:lastModifiedBy>
  <cp:revision>1</cp:revision>
  <dcterms:modified xsi:type="dcterms:W3CDTF">2025-12-11T14:56:29Z</dcterms:modified>
</cp:coreProperties>
</file>